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6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113" d="100"/>
          <a:sy n="113" d="100"/>
        </p:scale>
        <p:origin x="432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19%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5558447895051503E-3"/>
                  <c:y val="9.58702204071464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19567025114748E-2"/>
                      <c:h val="4.9684741726003664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7383701128830179E-16"/>
                  <c:y val="4.79351102035732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0.156942171146398</c:v>
                </c:pt>
                <c:pt idx="1">
                  <c:v>0.47569625569124607</c:v>
                </c:pt>
                <c:pt idx="2">
                  <c:v>0.195427175398351</c:v>
                </c:pt>
                <c:pt idx="3">
                  <c:v>2.6181631153846068E-2</c:v>
                </c:pt>
                <c:pt idx="4">
                  <c:v>0.14575276661015885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48070136"/>
        <c:axId val="248067000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 formatCode="#,##0.00">
                  <c:v>419605.33</c:v>
                </c:pt>
                <c:pt idx="1">
                  <c:v>1271835.8799999999</c:v>
                </c:pt>
                <c:pt idx="2">
                  <c:v>522500</c:v>
                </c:pt>
                <c:pt idx="3">
                  <c:v>70000</c:v>
                </c:pt>
                <c:pt idx="4">
                  <c:v>389689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48072880"/>
        <c:axId val="248071704"/>
      </c:barChart>
      <c:catAx>
        <c:axId val="248070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48067000"/>
        <c:crosses val="autoZero"/>
        <c:auto val="1"/>
        <c:lblAlgn val="ctr"/>
        <c:lblOffset val="100"/>
        <c:noMultiLvlLbl val="0"/>
      </c:catAx>
      <c:valAx>
        <c:axId val="248067000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8070136"/>
        <c:crosses val="autoZero"/>
        <c:crossBetween val="between"/>
        <c:majorUnit val="10000"/>
      </c:valAx>
      <c:valAx>
        <c:axId val="248071704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8072880"/>
        <c:crosses val="max"/>
        <c:crossBetween val="between"/>
      </c:valAx>
      <c:catAx>
        <c:axId val="2480728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80717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0.36236554573421415</c:v>
                </c:pt>
                <c:pt idx="1">
                  <c:v>0.263513803757086</c:v>
                </c:pt>
                <c:pt idx="2">
                  <c:v>0.37412065050869986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78463224"/>
        <c:axId val="178462832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 formatCode="#,##0.00">
                  <c:v>1126675.8400000001</c:v>
                </c:pt>
                <c:pt idx="1">
                  <c:v>819323.58</c:v>
                </c:pt>
                <c:pt idx="2">
                  <c:v>1163225.1000000001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78461264"/>
        <c:axId val="178463616"/>
      </c:barChart>
      <c:catAx>
        <c:axId val="178463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178462832"/>
        <c:crosses val="autoZero"/>
        <c:auto val="1"/>
        <c:lblAlgn val="ctr"/>
        <c:lblOffset val="100"/>
        <c:noMultiLvlLbl val="0"/>
      </c:catAx>
      <c:valAx>
        <c:axId val="17846283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463224"/>
        <c:crosses val="autoZero"/>
        <c:crossBetween val="between"/>
        <c:majorUnit val="10000"/>
      </c:valAx>
      <c:valAx>
        <c:axId val="178463616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461264"/>
        <c:crosses val="max"/>
        <c:crossBetween val="between"/>
      </c:valAx>
      <c:catAx>
        <c:axId val="1784612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84636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2673630.21</c:v>
                </c:pt>
                <c:pt idx="1">
                  <c:v>3109224.52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116.29224222447728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460480"/>
        <c:axId val="178460872"/>
      </c:barChart>
      <c:catAx>
        <c:axId val="17846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460872"/>
        <c:crosses val="autoZero"/>
        <c:auto val="1"/>
        <c:lblAlgn val="ctr"/>
        <c:lblOffset val="100"/>
        <c:noMultiLvlLbl val="0"/>
      </c:catAx>
      <c:valAx>
        <c:axId val="1784608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8460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="" xmlns:a16="http://schemas.microsoft.com/office/drawing/2014/main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20/08/2021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20/08/2021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="" xmlns:a16="http://schemas.microsoft.com/office/drawing/2014/main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="" xmlns:a16="http://schemas.microsoft.com/office/drawing/2014/main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="" xmlns:a16="http://schemas.microsoft.com/office/drawing/2014/main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="" xmlns:a16="http://schemas.microsoft.com/office/drawing/2014/main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="" xmlns:a16="http://schemas.microsoft.com/office/drawing/2014/main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="" xmlns:a16="http://schemas.microsoft.com/office/drawing/2014/main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="" xmlns:a16="http://schemas.microsoft.com/office/drawing/2014/main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="" xmlns:a16="http://schemas.microsoft.com/office/drawing/2014/main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="" xmlns:a16="http://schemas.microsoft.com/office/drawing/2014/main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="" xmlns:a16="http://schemas.microsoft.com/office/drawing/2014/main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="" xmlns:a16="http://schemas.microsoft.com/office/drawing/2014/main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="" xmlns:a16="http://schemas.microsoft.com/office/drawing/2014/main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="" xmlns:a16="http://schemas.microsoft.com/office/drawing/2014/main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="" xmlns:a16="http://schemas.microsoft.com/office/drawing/2014/main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="" xmlns:a16="http://schemas.microsoft.com/office/drawing/2014/main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="" xmlns:a16="http://schemas.microsoft.com/office/drawing/2014/main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="" xmlns:a16="http://schemas.microsoft.com/office/drawing/2014/main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="" xmlns:a16="http://schemas.microsoft.com/office/drawing/2014/main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="" xmlns:a16="http://schemas.microsoft.com/office/drawing/2014/main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="" xmlns:a16="http://schemas.microsoft.com/office/drawing/2014/main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="" xmlns:a16="http://schemas.microsoft.com/office/drawing/2014/main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="" xmlns:a16="http://schemas.microsoft.com/office/drawing/2014/main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="" xmlns:a16="http://schemas.microsoft.com/office/drawing/2014/main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="" xmlns:a16="http://schemas.microsoft.com/office/drawing/2014/main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="" xmlns:a16="http://schemas.microsoft.com/office/drawing/2014/main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="" xmlns:a16="http://schemas.microsoft.com/office/drawing/2014/main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="" xmlns:a16="http://schemas.microsoft.com/office/drawing/2014/main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="" xmlns:a16="http://schemas.microsoft.com/office/drawing/2014/main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="" xmlns:a16="http://schemas.microsoft.com/office/drawing/2014/main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="" xmlns:a16="http://schemas.microsoft.com/office/drawing/2014/main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="" xmlns:a16="http://schemas.microsoft.com/office/drawing/2014/main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="" xmlns:a16="http://schemas.microsoft.com/office/drawing/2014/main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="" xmlns:a16="http://schemas.microsoft.com/office/drawing/2014/main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="" xmlns:a16="http://schemas.microsoft.com/office/drawing/2014/main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="" xmlns:a16="http://schemas.microsoft.com/office/drawing/2014/main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="" xmlns:a16="http://schemas.microsoft.com/office/drawing/2014/main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="" xmlns:a16="http://schemas.microsoft.com/office/drawing/2014/main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="" xmlns:a16="http://schemas.microsoft.com/office/drawing/2014/main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="" xmlns:a16="http://schemas.microsoft.com/office/drawing/2014/main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="" xmlns:a16="http://schemas.microsoft.com/office/drawing/2014/main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="" xmlns:a16="http://schemas.microsoft.com/office/drawing/2014/main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="" xmlns:a16="http://schemas.microsoft.com/office/drawing/2014/main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="" xmlns:a16="http://schemas.microsoft.com/office/drawing/2014/main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="" xmlns:a16="http://schemas.microsoft.com/office/drawing/2014/main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="" xmlns:a16="http://schemas.microsoft.com/office/drawing/2014/main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="" xmlns:a16="http://schemas.microsoft.com/office/drawing/2014/main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="" xmlns:a16="http://schemas.microsoft.com/office/drawing/2014/main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="" xmlns:a16="http://schemas.microsoft.com/office/drawing/2014/main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="" xmlns:a16="http://schemas.microsoft.com/office/drawing/2014/main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="" xmlns:a16="http://schemas.microsoft.com/office/drawing/2014/main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="" xmlns:a16="http://schemas.microsoft.com/office/drawing/2014/main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="" xmlns:a16="http://schemas.microsoft.com/office/drawing/2014/main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="" xmlns:a16="http://schemas.microsoft.com/office/drawing/2014/main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="" xmlns:a16="http://schemas.microsoft.com/office/drawing/2014/main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="" xmlns:a16="http://schemas.microsoft.com/office/drawing/2014/main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="" xmlns:a16="http://schemas.microsoft.com/office/drawing/2014/main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="" xmlns:a16="http://schemas.microsoft.com/office/drawing/2014/main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="" xmlns:a16="http://schemas.microsoft.com/office/drawing/2014/main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="" xmlns:a16="http://schemas.microsoft.com/office/drawing/2014/main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="" xmlns:a16="http://schemas.microsoft.com/office/drawing/2014/main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="" xmlns:a16="http://schemas.microsoft.com/office/drawing/2014/main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="" xmlns:a16="http://schemas.microsoft.com/office/drawing/2014/main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="" xmlns:a16="http://schemas.microsoft.com/office/drawing/2014/main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="" xmlns:a16="http://schemas.microsoft.com/office/drawing/2014/main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="" xmlns:a16="http://schemas.microsoft.com/office/drawing/2014/main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="" xmlns:a16="http://schemas.microsoft.com/office/drawing/2014/main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="" xmlns:a16="http://schemas.microsoft.com/office/drawing/2014/main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="" xmlns:a16="http://schemas.microsoft.com/office/drawing/2014/main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="" xmlns:a16="http://schemas.microsoft.com/office/drawing/2014/main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="" xmlns:a16="http://schemas.microsoft.com/office/drawing/2014/main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="" xmlns:a16="http://schemas.microsoft.com/office/drawing/2014/main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="" xmlns:a16="http://schemas.microsoft.com/office/drawing/2014/main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="" xmlns:a16="http://schemas.microsoft.com/office/drawing/2014/main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="" xmlns:a16="http://schemas.microsoft.com/office/drawing/2014/main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="" xmlns:a16="http://schemas.microsoft.com/office/drawing/2014/main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="" xmlns:a16="http://schemas.microsoft.com/office/drawing/2014/main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="" xmlns:a16="http://schemas.microsoft.com/office/drawing/2014/main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="" xmlns:a16="http://schemas.microsoft.com/office/drawing/2014/main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="" xmlns:a16="http://schemas.microsoft.com/office/drawing/2014/main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="" xmlns:a16="http://schemas.microsoft.com/office/drawing/2014/main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="" xmlns:a16="http://schemas.microsoft.com/office/drawing/2014/main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="" xmlns:a16="http://schemas.microsoft.com/office/drawing/2014/main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="" xmlns:a16="http://schemas.microsoft.com/office/drawing/2014/main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="" xmlns:a16="http://schemas.microsoft.com/office/drawing/2014/main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="" xmlns:a16="http://schemas.microsoft.com/office/drawing/2014/main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="" xmlns:a16="http://schemas.microsoft.com/office/drawing/2014/main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="" xmlns:a16="http://schemas.microsoft.com/office/drawing/2014/main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="" xmlns:a16="http://schemas.microsoft.com/office/drawing/2014/main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="" xmlns:a16="http://schemas.microsoft.com/office/drawing/2014/main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="" xmlns:a16="http://schemas.microsoft.com/office/drawing/2014/main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="" xmlns:a16="http://schemas.microsoft.com/office/drawing/2014/main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="" xmlns:a16="http://schemas.microsoft.com/office/drawing/2014/main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="" xmlns:a16="http://schemas.microsoft.com/office/drawing/2014/main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="" xmlns:a16="http://schemas.microsoft.com/office/drawing/2014/main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="" xmlns:a16="http://schemas.microsoft.com/office/drawing/2014/main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="" xmlns:a16="http://schemas.microsoft.com/office/drawing/2014/main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="" xmlns:a16="http://schemas.microsoft.com/office/drawing/2014/main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="" xmlns:a16="http://schemas.microsoft.com/office/drawing/2014/main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="" xmlns:a16="http://schemas.microsoft.com/office/drawing/2014/main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="" xmlns:a16="http://schemas.microsoft.com/office/drawing/2014/main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="" xmlns:a16="http://schemas.microsoft.com/office/drawing/2014/main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="" xmlns:a16="http://schemas.microsoft.com/office/drawing/2014/main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="" xmlns:a16="http://schemas.microsoft.com/office/drawing/2014/main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="" xmlns:a16="http://schemas.microsoft.com/office/drawing/2014/main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="" xmlns:a16="http://schemas.microsoft.com/office/drawing/2014/main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="" xmlns:a16="http://schemas.microsoft.com/office/drawing/2014/main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="" xmlns:a16="http://schemas.microsoft.com/office/drawing/2014/main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="" xmlns:a16="http://schemas.microsoft.com/office/drawing/2014/main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="" xmlns:a16="http://schemas.microsoft.com/office/drawing/2014/main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="" xmlns:a16="http://schemas.microsoft.com/office/drawing/2014/main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="" xmlns:a16="http://schemas.microsoft.com/office/drawing/2014/main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="" xmlns:a16="http://schemas.microsoft.com/office/drawing/2014/main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="" xmlns:a16="http://schemas.microsoft.com/office/drawing/2014/main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="" xmlns:a16="http://schemas.microsoft.com/office/drawing/2014/main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="" xmlns:a16="http://schemas.microsoft.com/office/drawing/2014/main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="" xmlns:a16="http://schemas.microsoft.com/office/drawing/2014/main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="" xmlns:a16="http://schemas.microsoft.com/office/drawing/2014/main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="" xmlns:a16="http://schemas.microsoft.com/office/drawing/2014/main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="" xmlns:a16="http://schemas.microsoft.com/office/drawing/2014/main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="" xmlns:a16="http://schemas.microsoft.com/office/drawing/2014/main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="" xmlns:a16="http://schemas.microsoft.com/office/drawing/2014/main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="" xmlns:a16="http://schemas.microsoft.com/office/drawing/2014/main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="" xmlns:a16="http://schemas.microsoft.com/office/drawing/2014/main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="" xmlns:a16="http://schemas.microsoft.com/office/drawing/2014/main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="" xmlns:a16="http://schemas.microsoft.com/office/drawing/2014/main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="" xmlns:a16="http://schemas.microsoft.com/office/drawing/2014/main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="" xmlns:a16="http://schemas.microsoft.com/office/drawing/2014/main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="" xmlns:a16="http://schemas.microsoft.com/office/drawing/2014/main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="" xmlns:a16="http://schemas.microsoft.com/office/drawing/2014/main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="" xmlns:a16="http://schemas.microsoft.com/office/drawing/2014/main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="" xmlns:a16="http://schemas.microsoft.com/office/drawing/2014/main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="" xmlns:a16="http://schemas.microsoft.com/office/drawing/2014/main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="" xmlns:a16="http://schemas.microsoft.com/office/drawing/2014/main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="" xmlns:a16="http://schemas.microsoft.com/office/drawing/2014/main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="" xmlns:a16="http://schemas.microsoft.com/office/drawing/2014/main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="" xmlns:a16="http://schemas.microsoft.com/office/drawing/2014/main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="" xmlns:a16="http://schemas.microsoft.com/office/drawing/2014/main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="" xmlns:a16="http://schemas.microsoft.com/office/drawing/2014/main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="" xmlns:a16="http://schemas.microsoft.com/office/drawing/2014/main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="" xmlns:a16="http://schemas.microsoft.com/office/drawing/2014/main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="" xmlns:a16="http://schemas.microsoft.com/office/drawing/2014/main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="" xmlns:a16="http://schemas.microsoft.com/office/drawing/2014/main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="" xmlns:a16="http://schemas.microsoft.com/office/drawing/2014/main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="" xmlns:a16="http://schemas.microsoft.com/office/drawing/2014/main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="" xmlns:a16="http://schemas.microsoft.com/office/drawing/2014/main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="" xmlns:a16="http://schemas.microsoft.com/office/drawing/2014/main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="" xmlns:a16="http://schemas.microsoft.com/office/drawing/2014/main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="" xmlns:a16="http://schemas.microsoft.com/office/drawing/2014/main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="" xmlns:a16="http://schemas.microsoft.com/office/drawing/2014/main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="" xmlns:a16="http://schemas.microsoft.com/office/drawing/2014/main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="" xmlns:a16="http://schemas.microsoft.com/office/drawing/2014/main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="" xmlns:a16="http://schemas.microsoft.com/office/drawing/2014/main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="" xmlns:a16="http://schemas.microsoft.com/office/drawing/2014/main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="" xmlns:a16="http://schemas.microsoft.com/office/drawing/2014/main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="" xmlns:a16="http://schemas.microsoft.com/office/drawing/2014/main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="" xmlns:a16="http://schemas.microsoft.com/office/drawing/2014/main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="" xmlns:a16="http://schemas.microsoft.com/office/drawing/2014/main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="" xmlns:a16="http://schemas.microsoft.com/office/drawing/2014/main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="" xmlns:a16="http://schemas.microsoft.com/office/drawing/2014/main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="" xmlns:a16="http://schemas.microsoft.com/office/drawing/2014/main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="" xmlns:a16="http://schemas.microsoft.com/office/drawing/2014/main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="" xmlns:a16="http://schemas.microsoft.com/office/drawing/2014/main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="" xmlns:a16="http://schemas.microsoft.com/office/drawing/2014/main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="" xmlns:a16="http://schemas.microsoft.com/office/drawing/2014/main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="" xmlns:a16="http://schemas.microsoft.com/office/drawing/2014/main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="" xmlns:a16="http://schemas.microsoft.com/office/drawing/2014/main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="" xmlns:a16="http://schemas.microsoft.com/office/drawing/2014/main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=""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=""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=""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=""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=""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=""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=""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=""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=""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=""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=""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=""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=""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=""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=""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="" xmlns:a16="http://schemas.microsoft.com/office/drawing/2014/main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=""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="" xmlns:a16="http://schemas.microsoft.com/office/drawing/2014/main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="" xmlns:a16="http://schemas.microsoft.com/office/drawing/2014/main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="" xmlns:a16="http://schemas.microsoft.com/office/drawing/2014/main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="" xmlns:a16="http://schemas.microsoft.com/office/drawing/2014/main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="" xmlns:a16="http://schemas.microsoft.com/office/drawing/2014/main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="" xmlns:a16="http://schemas.microsoft.com/office/drawing/2014/main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="" xmlns:a16="http://schemas.microsoft.com/office/drawing/2014/main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="" xmlns:a16="http://schemas.microsoft.com/office/drawing/2014/main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="" xmlns:a16="http://schemas.microsoft.com/office/drawing/2014/main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="" xmlns:a16="http://schemas.microsoft.com/office/drawing/2014/main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="" xmlns:a16="http://schemas.microsoft.com/office/drawing/2014/main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="" xmlns:a16="http://schemas.microsoft.com/office/drawing/2014/main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="" xmlns:a16="http://schemas.microsoft.com/office/drawing/2014/main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="" xmlns:a16="http://schemas.microsoft.com/office/drawing/2014/main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="" xmlns:a16="http://schemas.microsoft.com/office/drawing/2014/main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="" xmlns:a16="http://schemas.microsoft.com/office/drawing/2014/main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="" xmlns:a16="http://schemas.microsoft.com/office/drawing/2014/main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="" xmlns:a16="http://schemas.microsoft.com/office/drawing/2014/main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="" xmlns:a16="http://schemas.microsoft.com/office/drawing/2014/main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="" xmlns:a16="http://schemas.microsoft.com/office/drawing/2014/main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="" xmlns:a16="http://schemas.microsoft.com/office/drawing/2014/main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="" xmlns:a16="http://schemas.microsoft.com/office/drawing/2014/main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="" xmlns:a16="http://schemas.microsoft.com/office/drawing/2014/main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="" xmlns:a16="http://schemas.microsoft.com/office/drawing/2014/main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JULHO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="" xmlns:a16="http://schemas.microsoft.com/office/drawing/2014/main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1176655139"/>
              </p:ext>
            </p:extLst>
          </p:nvPr>
        </p:nvGraphicFramePr>
        <p:xfrm>
          <a:off x="6215743" y="585108"/>
          <a:ext cx="5878285" cy="52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74.697,95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71.166,25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39.734,65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9.515,77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17.390,77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16.269,47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– Servidores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628.754,31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3.202.036,93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– FGTS </a:t>
                      </a:r>
                      <a:r>
                        <a:rPr lang="pt-BR" sz="900" baseline="0" dirty="0" smtClean="0">
                          <a:latin typeface="+mj-lt"/>
                        </a:rPr>
                        <a:t>(2015/2016)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89.108,86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 </a:t>
                      </a:r>
                      <a:r>
                        <a:rPr lang="pt-BR" sz="900" dirty="0" smtClean="0">
                          <a:latin typeface="+mj-lt"/>
                        </a:rPr>
                        <a:t>(2014/2015/2016</a:t>
                      </a:r>
                      <a:r>
                        <a:rPr lang="pt-BR" sz="900" dirty="0" smtClean="0">
                          <a:latin typeface="+mj-lt"/>
                        </a:rPr>
                        <a:t>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665.948,72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799.622,80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687.796,51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6.359.609,21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3166994461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700.605,49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Ref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1.191.441,21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279.466,26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2.171.512,96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560930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</a:t>
                      </a:r>
                      <a:r>
                        <a:rPr lang="pt-BR" sz="1400" baseline="0" dirty="0" smtClean="0">
                          <a:latin typeface="+mj-lt"/>
                        </a:rPr>
                        <a:t>Julho </a:t>
                      </a:r>
                      <a:r>
                        <a:rPr lang="pt-BR" sz="1400" baseline="0" dirty="0" smtClean="0">
                          <a:latin typeface="+mj-lt"/>
                        </a:rPr>
                        <a:t>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</a:t>
                      </a:r>
                      <a:r>
                        <a:rPr lang="pt-BR" sz="1400" baseline="0" dirty="0" smtClean="0">
                          <a:latin typeface="+mj-lt"/>
                        </a:rPr>
                        <a:t>4.188.096,25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JULHO </a:t>
            </a:r>
            <a:r>
              <a:rPr lang="pt-BR" sz="1400" u="sng" dirty="0" smtClean="0">
                <a:solidFill>
                  <a:srgbClr val="32A1A6"/>
                </a:solidFill>
              </a:rPr>
              <a:t>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192941"/>
              </p:ext>
            </p:extLst>
          </p:nvPr>
        </p:nvGraphicFramePr>
        <p:xfrm>
          <a:off x="696684" y="1436913"/>
          <a:ext cx="10620000" cy="464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724,39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Convênio  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384.000,00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45,61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384.770,00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156.573,53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75.967,63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87.000,00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27.908,22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29.430,08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192,40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377.071,86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JULHO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2021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7.698,14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="" xmlns:a16="http://schemas.microsoft.com/office/drawing/2014/main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="" xmlns:a16="http://schemas.microsoft.com/office/drawing/2014/main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="" xmlns:a16="http://schemas.microsoft.com/office/drawing/2014/main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="" xmlns:a16="http://schemas.microsoft.com/office/drawing/2014/main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="" xmlns:a16="http://schemas.microsoft.com/office/drawing/2014/main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="" xmlns:a16="http://schemas.microsoft.com/office/drawing/2014/main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="" xmlns:a16="http://schemas.microsoft.com/office/drawing/2014/main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="" xmlns:a16="http://schemas.microsoft.com/office/drawing/2014/main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="" xmlns:a16="http://schemas.microsoft.com/office/drawing/2014/main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</a:t>
            </a:r>
            <a:r>
              <a:rPr lang="pt-BR" sz="2400" dirty="0" smtClean="0"/>
              <a:t>JULHO </a:t>
            </a:r>
            <a:r>
              <a:rPr lang="pt-BR" sz="2400" dirty="0" smtClean="0"/>
              <a:t>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="" xmlns:a16="http://schemas.microsoft.com/office/drawing/2014/main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="" xmlns:a16="http://schemas.microsoft.com/office/drawing/2014/main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="" xmlns:a16="http://schemas.microsoft.com/office/drawing/2014/main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="" xmlns:a16="http://schemas.microsoft.com/office/drawing/2014/main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="" xmlns:a16="http://schemas.microsoft.com/office/drawing/2014/main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="" xmlns:a16="http://schemas.microsoft.com/office/drawing/2014/main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="" xmlns:a16="http://schemas.microsoft.com/office/drawing/2014/main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="" xmlns:a16="http://schemas.microsoft.com/office/drawing/2014/main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="" xmlns:a16="http://schemas.microsoft.com/office/drawing/2014/main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="" xmlns:a16="http://schemas.microsoft.com/office/drawing/2014/main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="" xmlns:a16="http://schemas.microsoft.com/office/drawing/2014/main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="" xmlns:a16="http://schemas.microsoft.com/office/drawing/2014/main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="" xmlns:a16="http://schemas.microsoft.com/office/drawing/2014/main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="" xmlns:a16="http://schemas.microsoft.com/office/drawing/2014/main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="" xmlns:a16="http://schemas.microsoft.com/office/drawing/2014/main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="" xmlns:a16="http://schemas.microsoft.com/office/drawing/2014/main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21227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br>
              <a:rPr lang="pt-BR" u="sng" dirty="0" smtClean="0"/>
            </a:br>
            <a:r>
              <a:rPr lang="pt-BR" u="sng" dirty="0"/>
              <a:t/>
            </a:r>
            <a:br>
              <a:rPr lang="pt-BR" u="sng" dirty="0"/>
            </a:br>
            <a:r>
              <a:rPr lang="pt-BR" sz="1300" dirty="0" smtClean="0"/>
              <a:t>Contrato n. 278/2019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="" xmlns:a16="http://schemas.microsoft.com/office/drawing/2014/main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254961"/>
              </p:ext>
            </p:extLst>
          </p:nvPr>
        </p:nvGraphicFramePr>
        <p:xfrm>
          <a:off x="5987143" y="2601685"/>
          <a:ext cx="6052457" cy="30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04"/>
                <a:gridCol w="2425353"/>
              </a:tblGrid>
              <a:tr h="501971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1.271.835,88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522.500,00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2.273.941,21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71943"/>
              </p:ext>
            </p:extLst>
          </p:nvPr>
        </p:nvGraphicFramePr>
        <p:xfrm>
          <a:off x="5950857" y="5812972"/>
          <a:ext cx="5141685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1685"/>
              </a:tblGrid>
              <a:tr h="304800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273047"/>
              </p:ext>
            </p:extLst>
          </p:nvPr>
        </p:nvGraphicFramePr>
        <p:xfrm>
          <a:off x="1167838" y="1832522"/>
          <a:ext cx="950351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0705"/>
                <a:gridCol w="2368899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1.271.835,88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MUNICÍPIO - FMS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522.500,00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2.283.941,21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083574"/>
              </p:ext>
            </p:extLst>
          </p:nvPr>
        </p:nvGraphicFramePr>
        <p:xfrm>
          <a:off x="1164770" y="438815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2"/>
                <a:gridCol w="2391507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3.189,00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latin typeface="+mj-lt"/>
                        </a:rPr>
                        <a:t>CONVÊNIO PMNA UTI-COVID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384.000,00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MULTAS FORNECEDORES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389.689,00</a:t>
                      </a:r>
                      <a:endParaRPr lang="pt-B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</a:t>
            </a:r>
            <a:r>
              <a:rPr lang="pt-BR" sz="3200" dirty="0" smtClean="0"/>
              <a:t>2.673.630,21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="" xmlns:a16="http://schemas.microsoft.com/office/drawing/2014/main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1000393697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278339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772.508,55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354.167,29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1.126.675,84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931516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774.569,18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44.754,40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819.323,58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9505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502.201,91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322.155,59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338.867,60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1.163.225,10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</a:t>
            </a:r>
            <a:r>
              <a:rPr lang="pt-BR" sz="3200" dirty="0" smtClean="0"/>
              <a:t>3.109.224,52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="" xmlns:a16="http://schemas.microsoft.com/office/drawing/2014/main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3999752340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5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JULHO/2021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="" xmlns:a16="http://schemas.microsoft.com/office/drawing/2014/main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="" xmlns:a16="http://schemas.microsoft.com/office/drawing/2014/main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177.944,66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="" xmlns:a16="http://schemas.microsoft.com/office/drawing/2014/main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="" xmlns:a16="http://schemas.microsoft.com/office/drawing/2014/main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958.255,14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="" xmlns:a16="http://schemas.microsoft.com/office/drawing/2014/main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="" xmlns:a16="http://schemas.microsoft.com/office/drawing/2014/main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Ctas Convênios...................R$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491.411,00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="" xmlns:a16="http://schemas.microsoft.com/office/drawing/2014/main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="" xmlns:a16="http://schemas.microsoft.com/office/drawing/2014/main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</a:t>
            </a:r>
            <a:r>
              <a:rPr lang="pt-BR" sz="1800" dirty="0" smtClean="0"/>
              <a:t>2.673.630,21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="" xmlns:a16="http://schemas.microsoft.com/office/drawing/2014/main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="" xmlns:a16="http://schemas.microsoft.com/office/drawing/2014/main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3.109.224,52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="" xmlns:a16="http://schemas.microsoft.com/office/drawing/2014/main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="" xmlns:a16="http://schemas.microsoft.com/office/drawing/2014/main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</a:t>
            </a:r>
            <a:r>
              <a:rPr lang="pt-BR" sz="1800" dirty="0" smtClean="0">
                <a:solidFill>
                  <a:srgbClr val="00B0F0"/>
                </a:solidFill>
              </a:rPr>
              <a:t>209.194,49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="" xmlns:a16="http://schemas.microsoft.com/office/drawing/2014/main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3867570694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526</Words>
  <Application>Microsoft Office PowerPoint</Application>
  <PresentationFormat>Widescreen</PresentationFormat>
  <Paragraphs>204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JULHO 2021</vt:lpstr>
      <vt:lpstr>VALOR  CONTRATUALIZAÇÃO  Contrato n. 278/2019 </vt:lpstr>
      <vt:lpstr>RECEITAS REALIZADAS</vt:lpstr>
      <vt:lpstr>RECEITAS / MÊS R$ 2.673.630,21</vt:lpstr>
      <vt:lpstr>PAGAMENTOS REALIZADOS</vt:lpstr>
      <vt:lpstr>PAGAMENTOS / MÊS R$ 3.109.224,52</vt:lpstr>
      <vt:lpstr>APURAÇÃO RESULTADO PRIMÁRIO  JULHO/2021 </vt:lpstr>
      <vt:lpstr>Fechamento Mensal:  (Contas A Receber e Contas A Pagar)</vt:lpstr>
      <vt:lpstr> PRESTAÇÃO DE CONTAS CONVÊNIO PMNA 003/2020 08 LEITOS UTI COVID  JULHO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2021-08-20T18:54:15Z</dcterms:modified>
</cp:coreProperties>
</file>